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60" r:id="rId2"/>
    <p:sldId id="383" r:id="rId3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3434"/>
    <a:srgbClr val="011750"/>
    <a:srgbClr val="4C4C4C"/>
    <a:srgbClr val="714194"/>
    <a:srgbClr val="70B1A9"/>
    <a:srgbClr val="CC2E78"/>
    <a:srgbClr val="88BCE6"/>
    <a:srgbClr val="B2D3EF"/>
    <a:srgbClr val="63160E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56" autoAdjust="0"/>
    <p:restoredTop sz="94660"/>
  </p:normalViewPr>
  <p:slideViewPr>
    <p:cSldViewPr snapToGrid="0">
      <p:cViewPr varScale="1">
        <p:scale>
          <a:sx n="82" d="100"/>
          <a:sy n="82" d="100"/>
        </p:scale>
        <p:origin x="63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9B02EC-33F0-4474-B524-303D80EF5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7A5503C-8BEE-42DB-9171-7ABC26BA1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97E1E8A-FC5B-48E9-A32A-83A0BB3C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135AA6A-F457-4055-AA84-E4FFF48F5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1BAD7C5-73D8-4EBF-B002-7F2DF9DD0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2758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0E35A3-D580-4928-8FE4-64358BDE8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E10B8F5-3014-4E8C-9DE9-E1A9F47BB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1862EA4-D625-42E1-80D4-9F248D9CF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B0428F8-B358-408F-AC59-5D850E32D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84C885C-80B9-412B-8143-597F60E8F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5341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D3C03D-02D3-45EB-AEC3-5B74A3791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A4E94C3-66F2-4D1F-969B-40407020F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21EB57B-0A18-43E7-A482-479471E64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8E70EF5-3DFA-4B69-B9EB-7E2812C02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08854A9-323A-4E17-8D60-3D654540F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2317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69E6FD-D97C-40ED-B9EF-3F98A7A3A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BDE95C7-42D1-458E-99A4-E0212D7B3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4CF0640-357F-407A-9D25-8E22CF4A82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182218D-CC4D-4997-8B58-A439BC598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49B92E3-AFDF-49A7-9BE2-8DBFF8FA1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EF0613E-9229-405B-88A6-A6E112C56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247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F7BB6E-B96B-437A-A521-0676A9E2F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D8DA184-0DB4-4739-AC42-F176F9C5F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EF22528-2180-484D-905F-82243AA16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91F023B-B153-4B98-8EA6-AC6F75BE33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1CCA5BD-BE8F-487D-8E6C-8D594802E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3A8D52FF-EE78-4F19-8E02-FBF250B81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3D6ADBC-C997-49F6-924C-A1AA9B998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F00CBDB-4AF6-47ED-A8A6-897A0196F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5490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883DEC-360C-426C-823E-4CEF4EE73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2483F01-ED1A-4845-ACAB-9717AF1E0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18EA377-C25B-4E58-9ACA-81AC83270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7B8EE54-2BA1-40F5-8CAB-68BA1AAD9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9899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721EEC5-FCED-4729-8038-52180A3CF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B2E323C-51E6-4058-813F-BB52755D6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C6C794C-B74D-4E86-9479-54E86A66F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992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B5D410-F963-40AA-8019-3DEBBF6B8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0211CD-BBCF-4AB3-B236-7800A03B5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7F59094-E4A5-46AB-A6B2-E12CCC9C24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B9C46E8-D255-4C4D-A7D5-96DA8B900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EFB9CED-A339-4680-9570-093C6F1EE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3D36BFA-2EAB-4A17-A914-4116DCE3A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3472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0D7427-B727-4E00-B0AF-932E7847E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30072D2-D0C9-45FB-9F91-CD1D8701D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34E6871-CEFA-4DAD-83BA-7546CCCD6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3F2CB3F-69D3-4AD9-A0B3-26EC7D078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114F8E-BEBF-4ECD-A63C-16386EFD8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C008735-3B5C-4264-BEA4-45655CDFD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8005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6FF51B-459C-4340-A5D0-FF401D5D4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E4A93F9-83C2-440E-A301-A552A2B0B8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665FDB6-A88F-4E9F-8632-79E2A1C9B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0E36AF5-9603-4FD1-95CB-B8E50A580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D71B282-4353-41A7-9DA1-856095EE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008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FFE52181-62AC-4287-97BD-2FC1FE6D9D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40210FB-0159-4BFC-86E1-11CAE4B48C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B8F5859-A469-42C1-ADD4-80A7101DF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3C27436-CDB4-48C3-AC7B-D67B6E6B8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9CE36D6-B53F-461A-9AC3-CF5509EFE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7353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2627B8F2-801D-4E34-8A35-8B8FACE50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BEBDB96-C187-4E2D-9C79-8574AA159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6F87218-F5BA-4968-8CEF-5740ECA3E2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E8AAE5-7CF4-4765-84C1-0EF048B958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925D03F-CEE9-4E4E-A49C-9F8C3F3F40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6148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lCbJVf0eI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Z1QxeQ5f7D8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nlhcyNZ-8EM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ww.youtube.com/watch?v=Z1QxeQ5f7D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Obraz 15">
            <a:extLst>
              <a:ext uri="{FF2B5EF4-FFF2-40B4-BE49-F238E27FC236}">
                <a16:creationId xmlns:a16="http://schemas.microsoft.com/office/drawing/2014/main" id="{DCFC7FE0-EF19-4D57-9742-593EB2DC9D3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3271576" y="890507"/>
            <a:ext cx="5648400" cy="4084200"/>
          </a:xfrm>
          <a:prstGeom prst="rect">
            <a:avLst/>
          </a:prstGeom>
          <a:ln>
            <a:noFill/>
          </a:ln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B849E8E-99DA-4CAA-A5F1-4CF03A132CAD}"/>
              </a:ext>
            </a:extLst>
          </p:cNvPr>
          <p:cNvSpPr/>
          <p:nvPr/>
        </p:nvSpPr>
        <p:spPr>
          <a:xfrm>
            <a:off x="0" y="-1"/>
            <a:ext cx="489265" cy="6849669"/>
          </a:xfrm>
          <a:custGeom>
            <a:avLst/>
            <a:gdLst/>
            <a:ahLst/>
            <a:cxnLst/>
            <a:rect l="l" t="t" r="r" b="b"/>
            <a:pathLst>
              <a:path w="540004" h="7560005">
                <a:moveTo>
                  <a:pt x="0" y="7560005"/>
                </a:moveTo>
                <a:lnTo>
                  <a:pt x="540004" y="7560005"/>
                </a:lnTo>
                <a:lnTo>
                  <a:pt x="540004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 sz="1631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642F6326-280D-49CB-8299-A872975FECCF}"/>
              </a:ext>
            </a:extLst>
          </p:cNvPr>
          <p:cNvSpPr txBox="1"/>
          <p:nvPr/>
        </p:nvSpPr>
        <p:spPr>
          <a:xfrm>
            <a:off x="104769" y="2464022"/>
            <a:ext cx="333695" cy="3908073"/>
          </a:xfrm>
          <a:prstGeom prst="rect">
            <a:avLst/>
          </a:prstGeom>
        </p:spPr>
        <p:txBody>
          <a:bodyPr vert="vert270" wrap="square" lIns="0" tIns="0" rIns="0" bIns="0" rtlCol="0">
            <a:noAutofit/>
          </a:bodyPr>
          <a:lstStyle/>
          <a:p>
            <a:pPr marL="11506"/>
            <a:r>
              <a:rPr lang="pl-PL" sz="1993" b="1" dirty="0">
                <a:solidFill>
                  <a:schemeClr val="bg1"/>
                </a:solidFill>
                <a:latin typeface="Rajdhani"/>
                <a:cs typeface="Rajdhani"/>
              </a:rPr>
              <a:t>DEDYKOWANI TRENERZY</a:t>
            </a:r>
            <a:endParaRPr sz="1993" dirty="0">
              <a:solidFill>
                <a:schemeClr val="bg1"/>
              </a:solidFill>
              <a:latin typeface="Rajdhani"/>
              <a:cs typeface="Rajdhani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9FA5BD7D-1A5C-4880-84D2-0D1995CF46FA}"/>
              </a:ext>
            </a:extLst>
          </p:cNvPr>
          <p:cNvSpPr/>
          <p:nvPr/>
        </p:nvSpPr>
        <p:spPr>
          <a:xfrm>
            <a:off x="141618" y="113830"/>
            <a:ext cx="67605" cy="37842"/>
          </a:xfrm>
          <a:custGeom>
            <a:avLst/>
            <a:gdLst/>
            <a:ahLst/>
            <a:cxnLst/>
            <a:rect l="l" t="t" r="r" b="b"/>
            <a:pathLst>
              <a:path w="74616" h="41766">
                <a:moveTo>
                  <a:pt x="25163" y="41766"/>
                </a:moveTo>
                <a:lnTo>
                  <a:pt x="0" y="41766"/>
                </a:lnTo>
                <a:lnTo>
                  <a:pt x="0" y="0"/>
                </a:lnTo>
                <a:lnTo>
                  <a:pt x="46565" y="185"/>
                </a:lnTo>
                <a:lnTo>
                  <a:pt x="74616" y="14631"/>
                </a:lnTo>
                <a:lnTo>
                  <a:pt x="74616" y="26303"/>
                </a:lnTo>
                <a:lnTo>
                  <a:pt x="72690" y="31070"/>
                </a:lnTo>
                <a:lnTo>
                  <a:pt x="68849" y="34531"/>
                </a:lnTo>
                <a:lnTo>
                  <a:pt x="65355" y="37982"/>
                </a:lnTo>
                <a:lnTo>
                  <a:pt x="60111" y="40122"/>
                </a:lnTo>
                <a:lnTo>
                  <a:pt x="53122" y="41104"/>
                </a:lnTo>
                <a:lnTo>
                  <a:pt x="51751" y="41232"/>
                </a:lnTo>
                <a:lnTo>
                  <a:pt x="41435" y="41648"/>
                </a:lnTo>
                <a:lnTo>
                  <a:pt x="25163" y="417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3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DFA7CCAB-ADC0-42C5-9BF1-4121863FEDA7}"/>
              </a:ext>
            </a:extLst>
          </p:cNvPr>
          <p:cNvSpPr/>
          <p:nvPr/>
        </p:nvSpPr>
        <p:spPr>
          <a:xfrm>
            <a:off x="141618" y="178637"/>
            <a:ext cx="73777" cy="43803"/>
          </a:xfrm>
          <a:custGeom>
            <a:avLst/>
            <a:gdLst/>
            <a:ahLst/>
            <a:cxnLst/>
            <a:rect l="l" t="t" r="r" b="b"/>
            <a:pathLst>
              <a:path w="81428" h="48345">
                <a:moveTo>
                  <a:pt x="35472" y="48345"/>
                </a:moveTo>
                <a:lnTo>
                  <a:pt x="0" y="48345"/>
                </a:lnTo>
                <a:lnTo>
                  <a:pt x="0" y="0"/>
                </a:lnTo>
                <a:lnTo>
                  <a:pt x="43635" y="198"/>
                </a:lnTo>
                <a:lnTo>
                  <a:pt x="80029" y="14467"/>
                </a:lnTo>
                <a:lnTo>
                  <a:pt x="81428" y="19075"/>
                </a:lnTo>
                <a:lnTo>
                  <a:pt x="81428" y="31406"/>
                </a:lnTo>
                <a:lnTo>
                  <a:pt x="79682" y="36503"/>
                </a:lnTo>
                <a:lnTo>
                  <a:pt x="76184" y="39955"/>
                </a:lnTo>
                <a:lnTo>
                  <a:pt x="72343" y="43905"/>
                </a:lnTo>
                <a:lnTo>
                  <a:pt x="67627" y="46370"/>
                </a:lnTo>
                <a:lnTo>
                  <a:pt x="62032" y="47191"/>
                </a:lnTo>
                <a:lnTo>
                  <a:pt x="61378" y="47298"/>
                </a:lnTo>
                <a:lnTo>
                  <a:pt x="51303" y="48101"/>
                </a:lnTo>
                <a:lnTo>
                  <a:pt x="35472" y="483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3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353898C6-51AC-4F61-BE90-73DE1DB42E50}"/>
              </a:ext>
            </a:extLst>
          </p:cNvPr>
          <p:cNvSpPr/>
          <p:nvPr/>
        </p:nvSpPr>
        <p:spPr>
          <a:xfrm>
            <a:off x="109800" y="89691"/>
            <a:ext cx="285770" cy="230057"/>
          </a:xfrm>
          <a:custGeom>
            <a:avLst/>
            <a:gdLst/>
            <a:ahLst/>
            <a:cxnLst/>
            <a:rect l="l" t="t" r="r" b="b"/>
            <a:pathLst>
              <a:path w="315405" h="253915">
                <a:moveTo>
                  <a:pt x="236441" y="253915"/>
                </a:moveTo>
                <a:lnTo>
                  <a:pt x="0" y="253915"/>
                </a:lnTo>
                <a:lnTo>
                  <a:pt x="0" y="176604"/>
                </a:lnTo>
                <a:lnTo>
                  <a:pt x="78227" y="176512"/>
                </a:lnTo>
                <a:lnTo>
                  <a:pt x="91243" y="176211"/>
                </a:lnTo>
                <a:lnTo>
                  <a:pt x="137178" y="164490"/>
                </a:lnTo>
                <a:lnTo>
                  <a:pt x="155884" y="116800"/>
                </a:lnTo>
                <a:lnTo>
                  <a:pt x="151897" y="105515"/>
                </a:lnTo>
                <a:lnTo>
                  <a:pt x="143290" y="93224"/>
                </a:lnTo>
                <a:lnTo>
                  <a:pt x="133136" y="86007"/>
                </a:lnTo>
                <a:lnTo>
                  <a:pt x="120395" y="81066"/>
                </a:lnTo>
                <a:lnTo>
                  <a:pt x="128776" y="77616"/>
                </a:lnTo>
                <a:lnTo>
                  <a:pt x="135245" y="72186"/>
                </a:lnTo>
                <a:lnTo>
                  <a:pt x="139785" y="65117"/>
                </a:lnTo>
                <a:lnTo>
                  <a:pt x="144678" y="58379"/>
                </a:lnTo>
                <a:lnTo>
                  <a:pt x="147127" y="50647"/>
                </a:lnTo>
                <a:lnTo>
                  <a:pt x="147127" y="34204"/>
                </a:lnTo>
                <a:lnTo>
                  <a:pt x="126681" y="5920"/>
                </a:lnTo>
                <a:lnTo>
                  <a:pt x="122715" y="3318"/>
                </a:lnTo>
                <a:lnTo>
                  <a:pt x="118328" y="1356"/>
                </a:lnTo>
                <a:lnTo>
                  <a:pt x="113533" y="0"/>
                </a:lnTo>
                <a:lnTo>
                  <a:pt x="315405" y="0"/>
                </a:lnTo>
                <a:lnTo>
                  <a:pt x="315405" y="77054"/>
                </a:lnTo>
                <a:lnTo>
                  <a:pt x="249526" y="77054"/>
                </a:lnTo>
                <a:lnTo>
                  <a:pt x="237041" y="78103"/>
                </a:lnTo>
                <a:lnTo>
                  <a:pt x="191408" y="97217"/>
                </a:lnTo>
                <a:lnTo>
                  <a:pt x="160620" y="140669"/>
                </a:lnTo>
                <a:lnTo>
                  <a:pt x="156897" y="166007"/>
                </a:lnTo>
                <a:lnTo>
                  <a:pt x="156924" y="168865"/>
                </a:lnTo>
                <a:lnTo>
                  <a:pt x="165918" y="206102"/>
                </a:lnTo>
                <a:lnTo>
                  <a:pt x="191272" y="236213"/>
                </a:lnTo>
                <a:lnTo>
                  <a:pt x="228507" y="252849"/>
                </a:lnTo>
                <a:lnTo>
                  <a:pt x="236441" y="253915"/>
                </a:lnTo>
                <a:close/>
              </a:path>
              <a:path w="315405" h="253915">
                <a:moveTo>
                  <a:pt x="315405" y="122001"/>
                </a:moveTo>
                <a:lnTo>
                  <a:pt x="288830" y="122001"/>
                </a:lnTo>
                <a:lnTo>
                  <a:pt x="288833" y="81703"/>
                </a:lnTo>
                <a:lnTo>
                  <a:pt x="281816" y="79677"/>
                </a:lnTo>
                <a:lnTo>
                  <a:pt x="274925" y="78580"/>
                </a:lnTo>
                <a:lnTo>
                  <a:pt x="263976" y="77410"/>
                </a:lnTo>
                <a:lnTo>
                  <a:pt x="249526" y="77054"/>
                </a:lnTo>
                <a:lnTo>
                  <a:pt x="315405" y="77054"/>
                </a:lnTo>
                <a:lnTo>
                  <a:pt x="315405" y="122001"/>
                </a:lnTo>
                <a:close/>
              </a:path>
              <a:path w="315405" h="253915">
                <a:moveTo>
                  <a:pt x="254343" y="220833"/>
                </a:moveTo>
                <a:lnTo>
                  <a:pt x="246156" y="220833"/>
                </a:lnTo>
                <a:lnTo>
                  <a:pt x="238710" y="219479"/>
                </a:lnTo>
                <a:lnTo>
                  <a:pt x="205707" y="194592"/>
                </a:lnTo>
                <a:lnTo>
                  <a:pt x="198959" y="174017"/>
                </a:lnTo>
                <a:lnTo>
                  <a:pt x="198959" y="158247"/>
                </a:lnTo>
                <a:lnTo>
                  <a:pt x="219031" y="122970"/>
                </a:lnTo>
                <a:lnTo>
                  <a:pt x="244154" y="111920"/>
                </a:lnTo>
                <a:lnTo>
                  <a:pt x="256695" y="111920"/>
                </a:lnTo>
                <a:lnTo>
                  <a:pt x="288830" y="122001"/>
                </a:lnTo>
                <a:lnTo>
                  <a:pt x="315405" y="122001"/>
                </a:lnTo>
                <a:lnTo>
                  <a:pt x="315405" y="152978"/>
                </a:lnTo>
                <a:lnTo>
                  <a:pt x="251734" y="152978"/>
                </a:lnTo>
                <a:lnTo>
                  <a:pt x="251734" y="185677"/>
                </a:lnTo>
                <a:lnTo>
                  <a:pt x="292227" y="185677"/>
                </a:lnTo>
                <a:lnTo>
                  <a:pt x="291290" y="211051"/>
                </a:lnTo>
                <a:lnTo>
                  <a:pt x="280448" y="216485"/>
                </a:lnTo>
                <a:lnTo>
                  <a:pt x="268132" y="219746"/>
                </a:lnTo>
                <a:lnTo>
                  <a:pt x="254343" y="2208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3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90" name="Grupa 89">
            <a:extLst>
              <a:ext uri="{FF2B5EF4-FFF2-40B4-BE49-F238E27FC236}">
                <a16:creationId xmlns:a16="http://schemas.microsoft.com/office/drawing/2014/main" id="{BBCE7540-A33E-4F92-A1FB-3AFABD5A3FFF}"/>
              </a:ext>
            </a:extLst>
          </p:cNvPr>
          <p:cNvGrpSpPr/>
          <p:nvPr/>
        </p:nvGrpSpPr>
        <p:grpSpPr>
          <a:xfrm>
            <a:off x="0" y="6540171"/>
            <a:ext cx="12192000" cy="317829"/>
            <a:chOff x="0" y="7305574"/>
            <a:chExt cx="13427962" cy="254429"/>
          </a:xfrm>
        </p:grpSpPr>
        <p:sp>
          <p:nvSpPr>
            <p:cNvPr id="91" name="object 7">
              <a:extLst>
                <a:ext uri="{FF2B5EF4-FFF2-40B4-BE49-F238E27FC236}">
                  <a16:creationId xmlns:a16="http://schemas.microsoft.com/office/drawing/2014/main" id="{B2731EDD-1133-4814-8E35-F12E10EA3028}"/>
                </a:ext>
              </a:extLst>
            </p:cNvPr>
            <p:cNvSpPr/>
            <p:nvPr/>
          </p:nvSpPr>
          <p:spPr>
            <a:xfrm>
              <a:off x="0" y="7305574"/>
              <a:ext cx="2257196" cy="254429"/>
            </a:xfrm>
            <a:custGeom>
              <a:avLst/>
              <a:gdLst/>
              <a:ahLst/>
              <a:cxnLst/>
              <a:rect l="l" t="t" r="r" b="b"/>
              <a:pathLst>
                <a:path w="2257196" h="359994">
                  <a:moveTo>
                    <a:pt x="0" y="359994"/>
                  </a:moveTo>
                  <a:lnTo>
                    <a:pt x="2257196" y="359994"/>
                  </a:lnTo>
                  <a:lnTo>
                    <a:pt x="2257196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E51817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  <p:sp>
          <p:nvSpPr>
            <p:cNvPr id="92" name="object 8">
              <a:extLst>
                <a:ext uri="{FF2B5EF4-FFF2-40B4-BE49-F238E27FC236}">
                  <a16:creationId xmlns:a16="http://schemas.microsoft.com/office/drawing/2014/main" id="{10D64B09-A508-45F7-8321-4BF4853BD2F1}"/>
                </a:ext>
              </a:extLst>
            </p:cNvPr>
            <p:cNvSpPr/>
            <p:nvPr/>
          </p:nvSpPr>
          <p:spPr>
            <a:xfrm>
              <a:off x="2257196" y="7305574"/>
              <a:ext cx="2231999" cy="254429"/>
            </a:xfrm>
            <a:custGeom>
              <a:avLst/>
              <a:gdLst/>
              <a:ahLst/>
              <a:cxnLst/>
              <a:rect l="l" t="t" r="r" b="b"/>
              <a:pathLst>
                <a:path w="2231999" h="359994">
                  <a:moveTo>
                    <a:pt x="0" y="359994"/>
                  </a:moveTo>
                  <a:lnTo>
                    <a:pt x="2231999" y="359994"/>
                  </a:lnTo>
                  <a:lnTo>
                    <a:pt x="2231999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63636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  <p:sp>
          <p:nvSpPr>
            <p:cNvPr id="93" name="object 9">
              <a:extLst>
                <a:ext uri="{FF2B5EF4-FFF2-40B4-BE49-F238E27FC236}">
                  <a16:creationId xmlns:a16="http://schemas.microsoft.com/office/drawing/2014/main" id="{3FC592F6-396C-43D0-B2F9-B6E889B9475D}"/>
                </a:ext>
              </a:extLst>
            </p:cNvPr>
            <p:cNvSpPr/>
            <p:nvPr/>
          </p:nvSpPr>
          <p:spPr>
            <a:xfrm>
              <a:off x="4489196" y="7305574"/>
              <a:ext cx="2231999" cy="254429"/>
            </a:xfrm>
            <a:custGeom>
              <a:avLst/>
              <a:gdLst/>
              <a:ahLst/>
              <a:cxnLst/>
              <a:rect l="l" t="t" r="r" b="b"/>
              <a:pathLst>
                <a:path w="2231999" h="359994">
                  <a:moveTo>
                    <a:pt x="0" y="359994"/>
                  </a:moveTo>
                  <a:lnTo>
                    <a:pt x="2231999" y="359994"/>
                  </a:lnTo>
                  <a:lnTo>
                    <a:pt x="2231999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009356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  <p:sp>
          <p:nvSpPr>
            <p:cNvPr id="94" name="object 10">
              <a:extLst>
                <a:ext uri="{FF2B5EF4-FFF2-40B4-BE49-F238E27FC236}">
                  <a16:creationId xmlns:a16="http://schemas.microsoft.com/office/drawing/2014/main" id="{19892ED1-B3A7-47AC-BFCB-B08F66B24CA2}"/>
                </a:ext>
              </a:extLst>
            </p:cNvPr>
            <p:cNvSpPr/>
            <p:nvPr/>
          </p:nvSpPr>
          <p:spPr>
            <a:xfrm>
              <a:off x="6721195" y="7305574"/>
              <a:ext cx="2231999" cy="254429"/>
            </a:xfrm>
            <a:custGeom>
              <a:avLst/>
              <a:gdLst/>
              <a:ahLst/>
              <a:cxnLst/>
              <a:rect l="l" t="t" r="r" b="b"/>
              <a:pathLst>
                <a:path w="2231999" h="359994">
                  <a:moveTo>
                    <a:pt x="0" y="359994"/>
                  </a:moveTo>
                  <a:lnTo>
                    <a:pt x="2231999" y="359994"/>
                  </a:lnTo>
                  <a:lnTo>
                    <a:pt x="2231999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65378C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  <p:sp>
          <p:nvSpPr>
            <p:cNvPr id="95" name="object 11">
              <a:extLst>
                <a:ext uri="{FF2B5EF4-FFF2-40B4-BE49-F238E27FC236}">
                  <a16:creationId xmlns:a16="http://schemas.microsoft.com/office/drawing/2014/main" id="{18D9C51A-E44F-4680-A40C-C6E5C4A96D3F}"/>
                </a:ext>
              </a:extLst>
            </p:cNvPr>
            <p:cNvSpPr/>
            <p:nvPr/>
          </p:nvSpPr>
          <p:spPr>
            <a:xfrm>
              <a:off x="8953195" y="7305574"/>
              <a:ext cx="2231999" cy="254429"/>
            </a:xfrm>
            <a:custGeom>
              <a:avLst/>
              <a:gdLst/>
              <a:ahLst/>
              <a:cxnLst/>
              <a:rect l="l" t="t" r="r" b="b"/>
              <a:pathLst>
                <a:path w="2231999" h="359994">
                  <a:moveTo>
                    <a:pt x="0" y="359994"/>
                  </a:moveTo>
                  <a:lnTo>
                    <a:pt x="2231999" y="359994"/>
                  </a:lnTo>
                  <a:lnTo>
                    <a:pt x="2231999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A33D8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  <p:sp>
          <p:nvSpPr>
            <p:cNvPr id="96" name="object 12">
              <a:extLst>
                <a:ext uri="{FF2B5EF4-FFF2-40B4-BE49-F238E27FC236}">
                  <a16:creationId xmlns:a16="http://schemas.microsoft.com/office/drawing/2014/main" id="{82DF6041-5E6B-43EF-BCCF-7624D8D8C9E3}"/>
                </a:ext>
              </a:extLst>
            </p:cNvPr>
            <p:cNvSpPr/>
            <p:nvPr/>
          </p:nvSpPr>
          <p:spPr>
            <a:xfrm>
              <a:off x="11185207" y="7305574"/>
              <a:ext cx="2242755" cy="254429"/>
            </a:xfrm>
            <a:custGeom>
              <a:avLst/>
              <a:gdLst/>
              <a:ahLst/>
              <a:cxnLst/>
              <a:rect l="l" t="t" r="r" b="b"/>
              <a:pathLst>
                <a:path w="2242755" h="359994">
                  <a:moveTo>
                    <a:pt x="0" y="359994"/>
                  </a:moveTo>
                  <a:lnTo>
                    <a:pt x="2242755" y="359994"/>
                  </a:lnTo>
                  <a:lnTo>
                    <a:pt x="2242794" y="0"/>
                  </a:lnTo>
                  <a:lnTo>
                    <a:pt x="0" y="0"/>
                  </a:lnTo>
                  <a:lnTo>
                    <a:pt x="0" y="359994"/>
                  </a:lnTo>
                </a:path>
              </a:pathLst>
            </a:custGeom>
            <a:solidFill>
              <a:srgbClr val="2889CA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</p:grpSp>
      <p:sp>
        <p:nvSpPr>
          <p:cNvPr id="99" name="pole tekstowe 98">
            <a:extLst>
              <a:ext uri="{FF2B5EF4-FFF2-40B4-BE49-F238E27FC236}">
                <a16:creationId xmlns:a16="http://schemas.microsoft.com/office/drawing/2014/main" id="{25FFAE87-193C-4962-A708-5B1B5D696253}"/>
              </a:ext>
            </a:extLst>
          </p:cNvPr>
          <p:cNvSpPr txBox="1"/>
          <p:nvPr/>
        </p:nvSpPr>
        <p:spPr>
          <a:xfrm>
            <a:off x="1521019" y="360940"/>
            <a:ext cx="4172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200" b="1" dirty="0">
                <a:solidFill>
                  <a:srgbClr val="011750"/>
                </a:solidFill>
                <a:latin typeface="+mj-lt"/>
              </a:rPr>
              <a:t>MARTA BŁOŃSKA</a:t>
            </a:r>
          </a:p>
        </p:txBody>
      </p:sp>
      <p:cxnSp>
        <p:nvCxnSpPr>
          <p:cNvPr id="100" name="Łącznik prosty 99">
            <a:extLst>
              <a:ext uri="{FF2B5EF4-FFF2-40B4-BE49-F238E27FC236}">
                <a16:creationId xmlns:a16="http://schemas.microsoft.com/office/drawing/2014/main" id="{B119661E-0A65-434C-A695-AD46DEAED6D5}"/>
              </a:ext>
            </a:extLst>
          </p:cNvPr>
          <p:cNvCxnSpPr/>
          <p:nvPr/>
        </p:nvCxnSpPr>
        <p:spPr>
          <a:xfrm>
            <a:off x="1521021" y="884160"/>
            <a:ext cx="41726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Prostokąt 100">
            <a:extLst>
              <a:ext uri="{FF2B5EF4-FFF2-40B4-BE49-F238E27FC236}">
                <a16:creationId xmlns:a16="http://schemas.microsoft.com/office/drawing/2014/main" id="{E4BCB6E7-097B-4670-A335-4E7EFE5EED27}"/>
              </a:ext>
            </a:extLst>
          </p:cNvPr>
          <p:cNvSpPr/>
          <p:nvPr/>
        </p:nvSpPr>
        <p:spPr>
          <a:xfrm>
            <a:off x="931735" y="1647097"/>
            <a:ext cx="2343936" cy="251625"/>
          </a:xfrm>
          <a:prstGeom prst="rect">
            <a:avLst/>
          </a:prstGeom>
          <a:solidFill>
            <a:srgbClr val="6316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WYKSZTAŁCENIE I CERTYFIKATY</a:t>
            </a:r>
          </a:p>
        </p:txBody>
      </p:sp>
      <p:sp>
        <p:nvSpPr>
          <p:cNvPr id="102" name="Prostokąt 101">
            <a:extLst>
              <a:ext uri="{FF2B5EF4-FFF2-40B4-BE49-F238E27FC236}">
                <a16:creationId xmlns:a16="http://schemas.microsoft.com/office/drawing/2014/main" id="{9AEB24E9-2AD5-441F-9F43-6B8B3A1696A8}"/>
              </a:ext>
            </a:extLst>
          </p:cNvPr>
          <p:cNvSpPr/>
          <p:nvPr/>
        </p:nvSpPr>
        <p:spPr>
          <a:xfrm>
            <a:off x="8390475" y="837682"/>
            <a:ext cx="1392653" cy="251625"/>
          </a:xfrm>
          <a:prstGeom prst="rect">
            <a:avLst/>
          </a:prstGeom>
          <a:solidFill>
            <a:srgbClr val="6316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SPECJALIZACJA</a:t>
            </a:r>
          </a:p>
        </p:txBody>
      </p:sp>
      <p:sp>
        <p:nvSpPr>
          <p:cNvPr id="103" name="Prostokąt 102">
            <a:extLst>
              <a:ext uri="{FF2B5EF4-FFF2-40B4-BE49-F238E27FC236}">
                <a16:creationId xmlns:a16="http://schemas.microsoft.com/office/drawing/2014/main" id="{CE82D23A-3F9D-4420-8673-6AC58FBE5F6F}"/>
              </a:ext>
            </a:extLst>
          </p:cNvPr>
          <p:cNvSpPr/>
          <p:nvPr/>
        </p:nvSpPr>
        <p:spPr>
          <a:xfrm>
            <a:off x="8840814" y="2928398"/>
            <a:ext cx="1392653" cy="251625"/>
          </a:xfrm>
          <a:prstGeom prst="rect">
            <a:avLst/>
          </a:prstGeom>
          <a:solidFill>
            <a:srgbClr val="6316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GŁÓWNI</a:t>
            </a:r>
            <a:r>
              <a:rPr kumimoji="0" lang="pl-PL" sz="10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pl-PL" sz="9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KLIENCI</a:t>
            </a:r>
            <a:endParaRPr kumimoji="0" lang="pl-PL" sz="1000" b="1" i="0" u="none" strike="noStrike" kern="1200" cap="none" spc="8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4" name="Prostokąt 103">
            <a:extLst>
              <a:ext uri="{FF2B5EF4-FFF2-40B4-BE49-F238E27FC236}">
                <a16:creationId xmlns:a16="http://schemas.microsoft.com/office/drawing/2014/main" id="{B1AE6C52-EDFF-4856-B83D-5572B2CD00D8}"/>
              </a:ext>
            </a:extLst>
          </p:cNvPr>
          <p:cNvSpPr/>
          <p:nvPr/>
        </p:nvSpPr>
        <p:spPr>
          <a:xfrm>
            <a:off x="2963266" y="4235122"/>
            <a:ext cx="1288111" cy="251625"/>
          </a:xfrm>
          <a:prstGeom prst="rect">
            <a:avLst/>
          </a:prstGeom>
          <a:solidFill>
            <a:srgbClr val="6316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DOŚWIADCZENIE</a:t>
            </a:r>
          </a:p>
        </p:txBody>
      </p:sp>
      <p:sp>
        <p:nvSpPr>
          <p:cNvPr id="105" name="Prostokąt 104">
            <a:extLst>
              <a:ext uri="{FF2B5EF4-FFF2-40B4-BE49-F238E27FC236}">
                <a16:creationId xmlns:a16="http://schemas.microsoft.com/office/drawing/2014/main" id="{B335312D-1FC4-4AED-A262-84A9D2B05C05}"/>
              </a:ext>
            </a:extLst>
          </p:cNvPr>
          <p:cNvSpPr/>
          <p:nvPr/>
        </p:nvSpPr>
        <p:spPr>
          <a:xfrm>
            <a:off x="1224919" y="884160"/>
            <a:ext cx="47648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8446">
              <a:defRPr/>
            </a:pPr>
            <a:r>
              <a:rPr lang="pl-PL" sz="1000" b="1" spc="46" dirty="0">
                <a:solidFill>
                  <a:prstClr val="black">
                    <a:lumMod val="50000"/>
                    <a:lumOff val="50000"/>
                  </a:prstClr>
                </a:solidFill>
              </a:rPr>
              <a:t>SPECJALISTA DS. ZARZĄDZANIA ZMIANAMI W ORGANIZACJI</a:t>
            </a:r>
          </a:p>
          <a:p>
            <a:pPr algn="ctr" defTabSz="828446">
              <a:defRPr/>
            </a:pPr>
            <a:r>
              <a:rPr lang="pl-PL" sz="1000" b="1" spc="46" dirty="0">
                <a:solidFill>
                  <a:prstClr val="black">
                    <a:lumMod val="50000"/>
                    <a:lumOff val="50000"/>
                  </a:prstClr>
                </a:solidFill>
              </a:rPr>
              <a:t>BRAINSTORM GROUP</a:t>
            </a:r>
          </a:p>
        </p:txBody>
      </p: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8935E751-060E-4606-9D8A-AA6608ACAAE2}"/>
              </a:ext>
            </a:extLst>
          </p:cNvPr>
          <p:cNvSpPr txBox="1"/>
          <p:nvPr/>
        </p:nvSpPr>
        <p:spPr>
          <a:xfrm>
            <a:off x="928820" y="1898722"/>
            <a:ext cx="28727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pl-PL" sz="900" b="1" dirty="0">
                <a:solidFill>
                  <a:srgbClr val="011750"/>
                </a:solidFill>
              </a:rPr>
              <a:t>PSYCHOLOGIA</a:t>
            </a:r>
            <a:r>
              <a:rPr lang="pl-PL" sz="900" dirty="0">
                <a:solidFill>
                  <a:srgbClr val="343434"/>
                </a:solidFill>
              </a:rPr>
              <a:t> – Uniwersytet SWPS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pl-PL" sz="900" dirty="0">
                <a:solidFill>
                  <a:srgbClr val="343434"/>
                </a:solidFill>
              </a:rPr>
              <a:t>– specjalizacja: Psychologia rozwoju osobistego, coaching,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pl-PL" sz="900" b="1" dirty="0">
                <a:solidFill>
                  <a:srgbClr val="011750"/>
                </a:solidFill>
              </a:rPr>
              <a:t>PEDAGOGIKA</a:t>
            </a:r>
            <a:r>
              <a:rPr lang="pl-PL" sz="900" dirty="0">
                <a:solidFill>
                  <a:srgbClr val="343434"/>
                </a:solidFill>
              </a:rPr>
              <a:t> – Uniwersytet Opolski – specjalizacja: Animacja społeczno-kulturalna,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pl-PL" sz="900" b="1" dirty="0">
                <a:solidFill>
                  <a:srgbClr val="011750"/>
                </a:solidFill>
              </a:rPr>
              <a:t>Certyfikowany </a:t>
            </a:r>
            <a:r>
              <a:rPr lang="pl-PL" sz="900" b="1" dirty="0" err="1">
                <a:solidFill>
                  <a:srgbClr val="011750"/>
                </a:solidFill>
              </a:rPr>
              <a:t>Coach</a:t>
            </a:r>
            <a:r>
              <a:rPr lang="pl-PL" sz="900" b="1" dirty="0">
                <a:solidFill>
                  <a:srgbClr val="011750"/>
                </a:solidFill>
              </a:rPr>
              <a:t> </a:t>
            </a:r>
            <a:r>
              <a:rPr lang="pl-PL" sz="900" dirty="0">
                <a:solidFill>
                  <a:srgbClr val="343434"/>
                </a:solidFill>
              </a:rPr>
              <a:t>- Certyfikacja ACC ICF,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pl-PL" sz="900" b="1" dirty="0">
                <a:solidFill>
                  <a:srgbClr val="011750"/>
                </a:solidFill>
              </a:rPr>
              <a:t>Certyfikowany trener biznesu </a:t>
            </a:r>
            <a:r>
              <a:rPr lang="pl-PL" sz="900" dirty="0">
                <a:solidFill>
                  <a:srgbClr val="343434"/>
                </a:solidFill>
              </a:rPr>
              <a:t>- </a:t>
            </a:r>
            <a:r>
              <a:rPr lang="pl-PL" sz="900" dirty="0" err="1">
                <a:solidFill>
                  <a:srgbClr val="343434"/>
                </a:solidFill>
              </a:rPr>
              <a:t>Certyfied</a:t>
            </a:r>
            <a:r>
              <a:rPr lang="pl-PL" sz="900" dirty="0">
                <a:solidFill>
                  <a:srgbClr val="343434"/>
                </a:solidFill>
              </a:rPr>
              <a:t> </a:t>
            </a:r>
            <a:r>
              <a:rPr lang="pl-PL" sz="900" dirty="0" err="1">
                <a:solidFill>
                  <a:srgbClr val="343434"/>
                </a:solidFill>
              </a:rPr>
              <a:t>Coach</a:t>
            </a:r>
            <a:r>
              <a:rPr lang="pl-PL" sz="900" dirty="0">
                <a:solidFill>
                  <a:srgbClr val="343434"/>
                </a:solidFill>
              </a:rPr>
              <a:t> </a:t>
            </a:r>
            <a:r>
              <a:rPr lang="pl-PL" sz="900" dirty="0" err="1">
                <a:solidFill>
                  <a:srgbClr val="343434"/>
                </a:solidFill>
              </a:rPr>
              <a:t>Maritum</a:t>
            </a:r>
            <a:r>
              <a:rPr lang="pl-PL" sz="900" dirty="0">
                <a:solidFill>
                  <a:srgbClr val="343434"/>
                </a:solidFill>
              </a:rPr>
              <a:t>,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pl-PL" sz="900" dirty="0">
                <a:solidFill>
                  <a:srgbClr val="343434"/>
                </a:solidFill>
              </a:rPr>
              <a:t>Terapeuta metody </a:t>
            </a:r>
            <a:r>
              <a:rPr lang="pl-PL" sz="900" dirty="0" err="1">
                <a:solidFill>
                  <a:srgbClr val="343434"/>
                </a:solidFill>
              </a:rPr>
              <a:t>Tomatisa</a:t>
            </a:r>
            <a:r>
              <a:rPr lang="pl-PL" sz="900" dirty="0">
                <a:solidFill>
                  <a:srgbClr val="343434"/>
                </a:solidFill>
              </a:rPr>
              <a:t> – metody rozwoju audio-</a:t>
            </a:r>
            <a:r>
              <a:rPr lang="pl-PL" sz="900" dirty="0" err="1">
                <a:solidFill>
                  <a:srgbClr val="343434"/>
                </a:solidFill>
              </a:rPr>
              <a:t>psycho</a:t>
            </a:r>
            <a:r>
              <a:rPr lang="pl-PL" sz="900" dirty="0">
                <a:solidFill>
                  <a:srgbClr val="343434"/>
                </a:solidFill>
              </a:rPr>
              <a:t>-fonologii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pl-PL" sz="900"/>
              <a:t>certyfikowany trener odporności psychicznej MTQ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pl-PL" sz="900" dirty="0">
                <a:solidFill>
                  <a:srgbClr val="343434"/>
                </a:solidFill>
              </a:rPr>
              <a:t>Liczne szkolenia z zakresu coachingu, rozwoju osobistego oraz pracy z ciałem, edukacji</a:t>
            </a:r>
          </a:p>
        </p:txBody>
      </p:sp>
      <p:sp>
        <p:nvSpPr>
          <p:cNvPr id="108" name="pole tekstowe 107">
            <a:extLst>
              <a:ext uri="{FF2B5EF4-FFF2-40B4-BE49-F238E27FC236}">
                <a16:creationId xmlns:a16="http://schemas.microsoft.com/office/drawing/2014/main" id="{CBE9D2A6-8FFB-4501-8D98-908CDD53BC89}"/>
              </a:ext>
            </a:extLst>
          </p:cNvPr>
          <p:cNvSpPr txBox="1"/>
          <p:nvPr/>
        </p:nvSpPr>
        <p:spPr>
          <a:xfrm>
            <a:off x="1904526" y="4486747"/>
            <a:ext cx="4693701" cy="809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800" dirty="0">
                <a:solidFill>
                  <a:srgbClr val="4C4C4C"/>
                </a:solidFill>
              </a:rPr>
              <a:t>Współtworzenie rodzinnej firmy od 2005 roku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800" dirty="0">
                <a:solidFill>
                  <a:srgbClr val="4C4C4C"/>
                </a:solidFill>
              </a:rPr>
              <a:t>Stała współpraca z Ośrodkami Edukacyjnymi od 2010 roku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800" dirty="0">
                <a:solidFill>
                  <a:srgbClr val="4C4C4C"/>
                </a:solidFill>
              </a:rPr>
              <a:t>Prowadzenie coachingu od 2014 roku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800" dirty="0">
                <a:solidFill>
                  <a:srgbClr val="4C4C4C"/>
                </a:solidFill>
              </a:rPr>
              <a:t>Prowadzenie szkoleń od 2016 roku</a:t>
            </a:r>
          </a:p>
        </p:txBody>
      </p:sp>
      <p:sp>
        <p:nvSpPr>
          <p:cNvPr id="109" name="pole tekstowe 108">
            <a:extLst>
              <a:ext uri="{FF2B5EF4-FFF2-40B4-BE49-F238E27FC236}">
                <a16:creationId xmlns:a16="http://schemas.microsoft.com/office/drawing/2014/main" id="{5D6C4DD9-84AB-4653-A6F1-F219AA8838D6}"/>
              </a:ext>
            </a:extLst>
          </p:cNvPr>
          <p:cNvSpPr txBox="1"/>
          <p:nvPr/>
        </p:nvSpPr>
        <p:spPr>
          <a:xfrm>
            <a:off x="8390476" y="1089307"/>
            <a:ext cx="3300192" cy="1363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800" b="1" dirty="0">
                <a:solidFill>
                  <a:srgbClr val="4C4C4C"/>
                </a:solidFill>
              </a:rPr>
              <a:t>Psychologia rozwoju osobistego </a:t>
            </a:r>
            <a:r>
              <a:rPr lang="pl-PL" sz="800" dirty="0">
                <a:solidFill>
                  <a:srgbClr val="4C4C4C"/>
                </a:solidFill>
              </a:rPr>
              <a:t>– zarządzanie zmianą, kryzys, samoświadomość, lęk, stres, kreatywność, emocje, potencjał, równowaga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800" b="1" dirty="0">
                <a:solidFill>
                  <a:srgbClr val="4C4C4C"/>
                </a:solidFill>
              </a:rPr>
              <a:t>Psychologia zespołu </a:t>
            </a:r>
            <a:r>
              <a:rPr lang="pl-PL" sz="800" dirty="0">
                <a:solidFill>
                  <a:srgbClr val="4C4C4C"/>
                </a:solidFill>
              </a:rPr>
              <a:t>– integracja, proces grupowy, konflikt, emocje, współpraca, komunikacja, potencjał, zmiana, wykorzystanie metod alternatywnych np. team coachingu czy arteterapii w pracy zespołu</a:t>
            </a:r>
          </a:p>
        </p:txBody>
      </p:sp>
      <p:sp>
        <p:nvSpPr>
          <p:cNvPr id="110" name="pole tekstowe 109">
            <a:extLst>
              <a:ext uri="{FF2B5EF4-FFF2-40B4-BE49-F238E27FC236}">
                <a16:creationId xmlns:a16="http://schemas.microsoft.com/office/drawing/2014/main" id="{CB14FF46-9D2B-4077-9E27-3647BC9CBDD3}"/>
              </a:ext>
            </a:extLst>
          </p:cNvPr>
          <p:cNvSpPr txBox="1"/>
          <p:nvPr/>
        </p:nvSpPr>
        <p:spPr>
          <a:xfrm>
            <a:off x="8390475" y="3180023"/>
            <a:ext cx="35022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800" dirty="0" err="1">
                <a:solidFill>
                  <a:srgbClr val="4C4C4C"/>
                </a:solidFill>
              </a:rPr>
              <a:t>Castorama</a:t>
            </a:r>
            <a:r>
              <a:rPr lang="pl-PL" sz="800" dirty="0">
                <a:solidFill>
                  <a:srgbClr val="4C4C4C"/>
                </a:solidFill>
              </a:rPr>
              <a:t>, Instytut Badawczo-szkoleniowy, CPS, PGF, </a:t>
            </a:r>
            <a:r>
              <a:rPr lang="pl-PL" sz="800" dirty="0" err="1">
                <a:solidFill>
                  <a:srgbClr val="4C4C4C"/>
                </a:solidFill>
              </a:rPr>
              <a:t>Intimed</a:t>
            </a:r>
            <a:r>
              <a:rPr lang="pl-PL" sz="800" dirty="0">
                <a:solidFill>
                  <a:srgbClr val="4C4C4C"/>
                </a:solidFill>
              </a:rPr>
              <a:t>, Provider, Pro-Est, Metrum, Uniwersytet Śląski, dla Brainstorm: </a:t>
            </a:r>
            <a:r>
              <a:rPr lang="pl-PL" sz="800" dirty="0" err="1">
                <a:solidFill>
                  <a:srgbClr val="4C4C4C"/>
                </a:solidFill>
              </a:rPr>
              <a:t>Bausch</a:t>
            </a:r>
            <a:r>
              <a:rPr lang="pl-PL" sz="800" dirty="0">
                <a:solidFill>
                  <a:srgbClr val="4C4C4C"/>
                </a:solidFill>
              </a:rPr>
              <a:t>, </a:t>
            </a:r>
            <a:r>
              <a:rPr lang="pl-PL" sz="800" dirty="0" err="1">
                <a:solidFill>
                  <a:srgbClr val="4C4C4C"/>
                </a:solidFill>
              </a:rPr>
              <a:t>Strabag</a:t>
            </a:r>
            <a:r>
              <a:rPr lang="pl-PL" sz="800" dirty="0">
                <a:solidFill>
                  <a:srgbClr val="4C4C4C"/>
                </a:solidFill>
              </a:rPr>
              <a:t>, S&amp;T, Schindler, KCO, ŚUM</a:t>
            </a:r>
          </a:p>
        </p:txBody>
      </p:sp>
      <p:pic>
        <p:nvPicPr>
          <p:cNvPr id="29" name="Obraz 28">
            <a:hlinkClick r:id="rId3"/>
            <a:extLst>
              <a:ext uri="{FF2B5EF4-FFF2-40B4-BE49-F238E27FC236}">
                <a16:creationId xmlns:a16="http://schemas.microsoft.com/office/drawing/2014/main" id="{36DFBF5A-B510-4330-8142-9317966ABD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1815" y="113830"/>
            <a:ext cx="670385" cy="736560"/>
          </a:xfrm>
          <a:prstGeom prst="rect">
            <a:avLst/>
          </a:prstGeom>
        </p:spPr>
      </p:pic>
      <p:sp>
        <p:nvSpPr>
          <p:cNvPr id="30" name="pole tekstowe 29">
            <a:hlinkClick r:id="rId5"/>
            <a:extLst>
              <a:ext uri="{FF2B5EF4-FFF2-40B4-BE49-F238E27FC236}">
                <a16:creationId xmlns:a16="http://schemas.microsoft.com/office/drawing/2014/main" id="{5F224F32-A46B-47A4-9AE9-25E0ABD098C7}"/>
              </a:ext>
            </a:extLst>
          </p:cNvPr>
          <p:cNvSpPr txBox="1"/>
          <p:nvPr/>
        </p:nvSpPr>
        <p:spPr>
          <a:xfrm>
            <a:off x="9118121" y="376328"/>
            <a:ext cx="2284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63160E"/>
                </a:solidFill>
                <a:effectLst/>
                <a:uLnTx/>
                <a:uFillTx/>
                <a:ea typeface="+mn-ea"/>
                <a:cs typeface="+mn-cs"/>
              </a:rPr>
              <a:t>ZOBACZ WIZYTÓWKĘ VIDEO</a:t>
            </a:r>
          </a:p>
        </p:txBody>
      </p:sp>
    </p:spTree>
    <p:extLst>
      <p:ext uri="{BB962C8B-B14F-4D97-AF65-F5344CB8AC3E}">
        <p14:creationId xmlns:p14="http://schemas.microsoft.com/office/powerpoint/2010/main" val="279722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B849E8E-99DA-4CAA-A5F1-4CF03A132CAD}"/>
              </a:ext>
            </a:extLst>
          </p:cNvPr>
          <p:cNvSpPr/>
          <p:nvPr/>
        </p:nvSpPr>
        <p:spPr>
          <a:xfrm>
            <a:off x="0" y="-1"/>
            <a:ext cx="489265" cy="6849669"/>
          </a:xfrm>
          <a:custGeom>
            <a:avLst/>
            <a:gdLst/>
            <a:ahLst/>
            <a:cxnLst/>
            <a:rect l="l" t="t" r="r" b="b"/>
            <a:pathLst>
              <a:path w="540004" h="7560005">
                <a:moveTo>
                  <a:pt x="0" y="7560005"/>
                </a:moveTo>
                <a:lnTo>
                  <a:pt x="540004" y="7560005"/>
                </a:lnTo>
                <a:lnTo>
                  <a:pt x="540004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 sz="1631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642F6326-280D-49CB-8299-A872975FECCF}"/>
              </a:ext>
            </a:extLst>
          </p:cNvPr>
          <p:cNvSpPr txBox="1"/>
          <p:nvPr/>
        </p:nvSpPr>
        <p:spPr>
          <a:xfrm>
            <a:off x="104769" y="2464022"/>
            <a:ext cx="333695" cy="3908073"/>
          </a:xfrm>
          <a:prstGeom prst="rect">
            <a:avLst/>
          </a:prstGeom>
        </p:spPr>
        <p:txBody>
          <a:bodyPr vert="vert270" wrap="square" lIns="0" tIns="0" rIns="0" bIns="0" rtlCol="0">
            <a:noAutofit/>
          </a:bodyPr>
          <a:lstStyle/>
          <a:p>
            <a:pPr marL="11506"/>
            <a:r>
              <a:rPr lang="pl-PL" sz="1993" b="1" dirty="0">
                <a:solidFill>
                  <a:schemeClr val="bg1"/>
                </a:solidFill>
                <a:latin typeface="Rajdhani"/>
                <a:cs typeface="Rajdhani"/>
              </a:rPr>
              <a:t>DEDYKOWANI TRENERZY</a:t>
            </a:r>
            <a:endParaRPr sz="1993" dirty="0">
              <a:solidFill>
                <a:schemeClr val="bg1"/>
              </a:solidFill>
              <a:latin typeface="Rajdhani"/>
              <a:cs typeface="Rajdhani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9FA5BD7D-1A5C-4880-84D2-0D1995CF46FA}"/>
              </a:ext>
            </a:extLst>
          </p:cNvPr>
          <p:cNvSpPr/>
          <p:nvPr/>
        </p:nvSpPr>
        <p:spPr>
          <a:xfrm>
            <a:off x="141618" y="113830"/>
            <a:ext cx="67605" cy="37842"/>
          </a:xfrm>
          <a:custGeom>
            <a:avLst/>
            <a:gdLst/>
            <a:ahLst/>
            <a:cxnLst/>
            <a:rect l="l" t="t" r="r" b="b"/>
            <a:pathLst>
              <a:path w="74616" h="41766">
                <a:moveTo>
                  <a:pt x="25163" y="41766"/>
                </a:moveTo>
                <a:lnTo>
                  <a:pt x="0" y="41766"/>
                </a:lnTo>
                <a:lnTo>
                  <a:pt x="0" y="0"/>
                </a:lnTo>
                <a:lnTo>
                  <a:pt x="46565" y="185"/>
                </a:lnTo>
                <a:lnTo>
                  <a:pt x="74616" y="14631"/>
                </a:lnTo>
                <a:lnTo>
                  <a:pt x="74616" y="26303"/>
                </a:lnTo>
                <a:lnTo>
                  <a:pt x="72690" y="31070"/>
                </a:lnTo>
                <a:lnTo>
                  <a:pt x="68849" y="34531"/>
                </a:lnTo>
                <a:lnTo>
                  <a:pt x="65355" y="37982"/>
                </a:lnTo>
                <a:lnTo>
                  <a:pt x="60111" y="40122"/>
                </a:lnTo>
                <a:lnTo>
                  <a:pt x="53122" y="41104"/>
                </a:lnTo>
                <a:lnTo>
                  <a:pt x="51751" y="41232"/>
                </a:lnTo>
                <a:lnTo>
                  <a:pt x="41435" y="41648"/>
                </a:lnTo>
                <a:lnTo>
                  <a:pt x="25163" y="417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3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DFA7CCAB-ADC0-42C5-9BF1-4121863FEDA7}"/>
              </a:ext>
            </a:extLst>
          </p:cNvPr>
          <p:cNvSpPr/>
          <p:nvPr/>
        </p:nvSpPr>
        <p:spPr>
          <a:xfrm>
            <a:off x="141618" y="178637"/>
            <a:ext cx="73777" cy="43803"/>
          </a:xfrm>
          <a:custGeom>
            <a:avLst/>
            <a:gdLst/>
            <a:ahLst/>
            <a:cxnLst/>
            <a:rect l="l" t="t" r="r" b="b"/>
            <a:pathLst>
              <a:path w="81428" h="48345">
                <a:moveTo>
                  <a:pt x="35472" y="48345"/>
                </a:moveTo>
                <a:lnTo>
                  <a:pt x="0" y="48345"/>
                </a:lnTo>
                <a:lnTo>
                  <a:pt x="0" y="0"/>
                </a:lnTo>
                <a:lnTo>
                  <a:pt x="43635" y="198"/>
                </a:lnTo>
                <a:lnTo>
                  <a:pt x="80029" y="14467"/>
                </a:lnTo>
                <a:lnTo>
                  <a:pt x="81428" y="19075"/>
                </a:lnTo>
                <a:lnTo>
                  <a:pt x="81428" y="31406"/>
                </a:lnTo>
                <a:lnTo>
                  <a:pt x="79682" y="36503"/>
                </a:lnTo>
                <a:lnTo>
                  <a:pt x="76184" y="39955"/>
                </a:lnTo>
                <a:lnTo>
                  <a:pt x="72343" y="43905"/>
                </a:lnTo>
                <a:lnTo>
                  <a:pt x="67627" y="46370"/>
                </a:lnTo>
                <a:lnTo>
                  <a:pt x="62032" y="47191"/>
                </a:lnTo>
                <a:lnTo>
                  <a:pt x="61378" y="47298"/>
                </a:lnTo>
                <a:lnTo>
                  <a:pt x="51303" y="48101"/>
                </a:lnTo>
                <a:lnTo>
                  <a:pt x="35472" y="483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3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353898C6-51AC-4F61-BE90-73DE1DB42E50}"/>
              </a:ext>
            </a:extLst>
          </p:cNvPr>
          <p:cNvSpPr/>
          <p:nvPr/>
        </p:nvSpPr>
        <p:spPr>
          <a:xfrm>
            <a:off x="109800" y="89691"/>
            <a:ext cx="285770" cy="230057"/>
          </a:xfrm>
          <a:custGeom>
            <a:avLst/>
            <a:gdLst/>
            <a:ahLst/>
            <a:cxnLst/>
            <a:rect l="l" t="t" r="r" b="b"/>
            <a:pathLst>
              <a:path w="315405" h="253915">
                <a:moveTo>
                  <a:pt x="236441" y="253915"/>
                </a:moveTo>
                <a:lnTo>
                  <a:pt x="0" y="253915"/>
                </a:lnTo>
                <a:lnTo>
                  <a:pt x="0" y="176604"/>
                </a:lnTo>
                <a:lnTo>
                  <a:pt x="78227" y="176512"/>
                </a:lnTo>
                <a:lnTo>
                  <a:pt x="91243" y="176211"/>
                </a:lnTo>
                <a:lnTo>
                  <a:pt x="137178" y="164490"/>
                </a:lnTo>
                <a:lnTo>
                  <a:pt x="155884" y="116800"/>
                </a:lnTo>
                <a:lnTo>
                  <a:pt x="151897" y="105515"/>
                </a:lnTo>
                <a:lnTo>
                  <a:pt x="143290" y="93224"/>
                </a:lnTo>
                <a:lnTo>
                  <a:pt x="133136" y="86007"/>
                </a:lnTo>
                <a:lnTo>
                  <a:pt x="120395" y="81066"/>
                </a:lnTo>
                <a:lnTo>
                  <a:pt x="128776" y="77616"/>
                </a:lnTo>
                <a:lnTo>
                  <a:pt x="135245" y="72186"/>
                </a:lnTo>
                <a:lnTo>
                  <a:pt x="139785" y="65117"/>
                </a:lnTo>
                <a:lnTo>
                  <a:pt x="144678" y="58379"/>
                </a:lnTo>
                <a:lnTo>
                  <a:pt x="147127" y="50647"/>
                </a:lnTo>
                <a:lnTo>
                  <a:pt x="147127" y="34204"/>
                </a:lnTo>
                <a:lnTo>
                  <a:pt x="126681" y="5920"/>
                </a:lnTo>
                <a:lnTo>
                  <a:pt x="122715" y="3318"/>
                </a:lnTo>
                <a:lnTo>
                  <a:pt x="118328" y="1356"/>
                </a:lnTo>
                <a:lnTo>
                  <a:pt x="113533" y="0"/>
                </a:lnTo>
                <a:lnTo>
                  <a:pt x="315405" y="0"/>
                </a:lnTo>
                <a:lnTo>
                  <a:pt x="315405" y="77054"/>
                </a:lnTo>
                <a:lnTo>
                  <a:pt x="249526" y="77054"/>
                </a:lnTo>
                <a:lnTo>
                  <a:pt x="237041" y="78103"/>
                </a:lnTo>
                <a:lnTo>
                  <a:pt x="191408" y="97217"/>
                </a:lnTo>
                <a:lnTo>
                  <a:pt x="160620" y="140669"/>
                </a:lnTo>
                <a:lnTo>
                  <a:pt x="156897" y="166007"/>
                </a:lnTo>
                <a:lnTo>
                  <a:pt x="156924" y="168865"/>
                </a:lnTo>
                <a:lnTo>
                  <a:pt x="165918" y="206102"/>
                </a:lnTo>
                <a:lnTo>
                  <a:pt x="191272" y="236213"/>
                </a:lnTo>
                <a:lnTo>
                  <a:pt x="228507" y="252849"/>
                </a:lnTo>
                <a:lnTo>
                  <a:pt x="236441" y="253915"/>
                </a:lnTo>
                <a:close/>
              </a:path>
              <a:path w="315405" h="253915">
                <a:moveTo>
                  <a:pt x="315405" y="122001"/>
                </a:moveTo>
                <a:lnTo>
                  <a:pt x="288830" y="122001"/>
                </a:lnTo>
                <a:lnTo>
                  <a:pt x="288833" y="81703"/>
                </a:lnTo>
                <a:lnTo>
                  <a:pt x="281816" y="79677"/>
                </a:lnTo>
                <a:lnTo>
                  <a:pt x="274925" y="78580"/>
                </a:lnTo>
                <a:lnTo>
                  <a:pt x="263976" y="77410"/>
                </a:lnTo>
                <a:lnTo>
                  <a:pt x="249526" y="77054"/>
                </a:lnTo>
                <a:lnTo>
                  <a:pt x="315405" y="77054"/>
                </a:lnTo>
                <a:lnTo>
                  <a:pt x="315405" y="122001"/>
                </a:lnTo>
                <a:close/>
              </a:path>
              <a:path w="315405" h="253915">
                <a:moveTo>
                  <a:pt x="254343" y="220833"/>
                </a:moveTo>
                <a:lnTo>
                  <a:pt x="246156" y="220833"/>
                </a:lnTo>
                <a:lnTo>
                  <a:pt x="238710" y="219479"/>
                </a:lnTo>
                <a:lnTo>
                  <a:pt x="205707" y="194592"/>
                </a:lnTo>
                <a:lnTo>
                  <a:pt x="198959" y="174017"/>
                </a:lnTo>
                <a:lnTo>
                  <a:pt x="198959" y="158247"/>
                </a:lnTo>
                <a:lnTo>
                  <a:pt x="219031" y="122970"/>
                </a:lnTo>
                <a:lnTo>
                  <a:pt x="244154" y="111920"/>
                </a:lnTo>
                <a:lnTo>
                  <a:pt x="256695" y="111920"/>
                </a:lnTo>
                <a:lnTo>
                  <a:pt x="288830" y="122001"/>
                </a:lnTo>
                <a:lnTo>
                  <a:pt x="315405" y="122001"/>
                </a:lnTo>
                <a:lnTo>
                  <a:pt x="315405" y="152978"/>
                </a:lnTo>
                <a:lnTo>
                  <a:pt x="251734" y="152978"/>
                </a:lnTo>
                <a:lnTo>
                  <a:pt x="251734" y="185677"/>
                </a:lnTo>
                <a:lnTo>
                  <a:pt x="292227" y="185677"/>
                </a:lnTo>
                <a:lnTo>
                  <a:pt x="291290" y="211051"/>
                </a:lnTo>
                <a:lnTo>
                  <a:pt x="280448" y="216485"/>
                </a:lnTo>
                <a:lnTo>
                  <a:pt x="268132" y="219746"/>
                </a:lnTo>
                <a:lnTo>
                  <a:pt x="254343" y="2208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3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7" name="Grupa 89">
            <a:extLst>
              <a:ext uri="{FF2B5EF4-FFF2-40B4-BE49-F238E27FC236}">
                <a16:creationId xmlns:a16="http://schemas.microsoft.com/office/drawing/2014/main" id="{BBCE7540-A33E-4F92-A1FB-3AFABD5A3FFF}"/>
              </a:ext>
            </a:extLst>
          </p:cNvPr>
          <p:cNvGrpSpPr/>
          <p:nvPr/>
        </p:nvGrpSpPr>
        <p:grpSpPr>
          <a:xfrm>
            <a:off x="0" y="6540171"/>
            <a:ext cx="12192000" cy="317829"/>
            <a:chOff x="0" y="7305574"/>
            <a:chExt cx="13427962" cy="254429"/>
          </a:xfrm>
        </p:grpSpPr>
        <p:sp>
          <p:nvSpPr>
            <p:cNvPr id="91" name="object 7">
              <a:extLst>
                <a:ext uri="{FF2B5EF4-FFF2-40B4-BE49-F238E27FC236}">
                  <a16:creationId xmlns:a16="http://schemas.microsoft.com/office/drawing/2014/main" id="{B2731EDD-1133-4814-8E35-F12E10EA3028}"/>
                </a:ext>
              </a:extLst>
            </p:cNvPr>
            <p:cNvSpPr/>
            <p:nvPr/>
          </p:nvSpPr>
          <p:spPr>
            <a:xfrm>
              <a:off x="0" y="7305574"/>
              <a:ext cx="2257196" cy="254429"/>
            </a:xfrm>
            <a:custGeom>
              <a:avLst/>
              <a:gdLst/>
              <a:ahLst/>
              <a:cxnLst/>
              <a:rect l="l" t="t" r="r" b="b"/>
              <a:pathLst>
                <a:path w="2257196" h="359994">
                  <a:moveTo>
                    <a:pt x="0" y="359994"/>
                  </a:moveTo>
                  <a:lnTo>
                    <a:pt x="2257196" y="359994"/>
                  </a:lnTo>
                  <a:lnTo>
                    <a:pt x="2257196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E51817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  <p:sp>
          <p:nvSpPr>
            <p:cNvPr id="92" name="object 8">
              <a:extLst>
                <a:ext uri="{FF2B5EF4-FFF2-40B4-BE49-F238E27FC236}">
                  <a16:creationId xmlns:a16="http://schemas.microsoft.com/office/drawing/2014/main" id="{10D64B09-A508-45F7-8321-4BF4853BD2F1}"/>
                </a:ext>
              </a:extLst>
            </p:cNvPr>
            <p:cNvSpPr/>
            <p:nvPr/>
          </p:nvSpPr>
          <p:spPr>
            <a:xfrm>
              <a:off x="2257196" y="7305574"/>
              <a:ext cx="2231999" cy="254429"/>
            </a:xfrm>
            <a:custGeom>
              <a:avLst/>
              <a:gdLst/>
              <a:ahLst/>
              <a:cxnLst/>
              <a:rect l="l" t="t" r="r" b="b"/>
              <a:pathLst>
                <a:path w="2231999" h="359994">
                  <a:moveTo>
                    <a:pt x="0" y="359994"/>
                  </a:moveTo>
                  <a:lnTo>
                    <a:pt x="2231999" y="359994"/>
                  </a:lnTo>
                  <a:lnTo>
                    <a:pt x="2231999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63636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  <p:sp>
          <p:nvSpPr>
            <p:cNvPr id="93" name="object 9">
              <a:extLst>
                <a:ext uri="{FF2B5EF4-FFF2-40B4-BE49-F238E27FC236}">
                  <a16:creationId xmlns:a16="http://schemas.microsoft.com/office/drawing/2014/main" id="{3FC592F6-396C-43D0-B2F9-B6E889B9475D}"/>
                </a:ext>
              </a:extLst>
            </p:cNvPr>
            <p:cNvSpPr/>
            <p:nvPr/>
          </p:nvSpPr>
          <p:spPr>
            <a:xfrm>
              <a:off x="4489196" y="7305574"/>
              <a:ext cx="2231999" cy="254429"/>
            </a:xfrm>
            <a:custGeom>
              <a:avLst/>
              <a:gdLst/>
              <a:ahLst/>
              <a:cxnLst/>
              <a:rect l="l" t="t" r="r" b="b"/>
              <a:pathLst>
                <a:path w="2231999" h="359994">
                  <a:moveTo>
                    <a:pt x="0" y="359994"/>
                  </a:moveTo>
                  <a:lnTo>
                    <a:pt x="2231999" y="359994"/>
                  </a:lnTo>
                  <a:lnTo>
                    <a:pt x="2231999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009356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  <p:sp>
          <p:nvSpPr>
            <p:cNvPr id="94" name="object 10">
              <a:extLst>
                <a:ext uri="{FF2B5EF4-FFF2-40B4-BE49-F238E27FC236}">
                  <a16:creationId xmlns:a16="http://schemas.microsoft.com/office/drawing/2014/main" id="{19892ED1-B3A7-47AC-BFCB-B08F66B24CA2}"/>
                </a:ext>
              </a:extLst>
            </p:cNvPr>
            <p:cNvSpPr/>
            <p:nvPr/>
          </p:nvSpPr>
          <p:spPr>
            <a:xfrm>
              <a:off x="6721195" y="7305574"/>
              <a:ext cx="2231999" cy="254429"/>
            </a:xfrm>
            <a:custGeom>
              <a:avLst/>
              <a:gdLst/>
              <a:ahLst/>
              <a:cxnLst/>
              <a:rect l="l" t="t" r="r" b="b"/>
              <a:pathLst>
                <a:path w="2231999" h="359994">
                  <a:moveTo>
                    <a:pt x="0" y="359994"/>
                  </a:moveTo>
                  <a:lnTo>
                    <a:pt x="2231999" y="359994"/>
                  </a:lnTo>
                  <a:lnTo>
                    <a:pt x="2231999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65378C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  <p:sp>
          <p:nvSpPr>
            <p:cNvPr id="95" name="object 11">
              <a:extLst>
                <a:ext uri="{FF2B5EF4-FFF2-40B4-BE49-F238E27FC236}">
                  <a16:creationId xmlns:a16="http://schemas.microsoft.com/office/drawing/2014/main" id="{18D9C51A-E44F-4680-A40C-C6E5C4A96D3F}"/>
                </a:ext>
              </a:extLst>
            </p:cNvPr>
            <p:cNvSpPr/>
            <p:nvPr/>
          </p:nvSpPr>
          <p:spPr>
            <a:xfrm>
              <a:off x="8953195" y="7305574"/>
              <a:ext cx="2231999" cy="254429"/>
            </a:xfrm>
            <a:custGeom>
              <a:avLst/>
              <a:gdLst/>
              <a:ahLst/>
              <a:cxnLst/>
              <a:rect l="l" t="t" r="r" b="b"/>
              <a:pathLst>
                <a:path w="2231999" h="359994">
                  <a:moveTo>
                    <a:pt x="0" y="359994"/>
                  </a:moveTo>
                  <a:lnTo>
                    <a:pt x="2231999" y="359994"/>
                  </a:lnTo>
                  <a:lnTo>
                    <a:pt x="2231999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A33D8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  <p:sp>
          <p:nvSpPr>
            <p:cNvPr id="96" name="object 12">
              <a:extLst>
                <a:ext uri="{FF2B5EF4-FFF2-40B4-BE49-F238E27FC236}">
                  <a16:creationId xmlns:a16="http://schemas.microsoft.com/office/drawing/2014/main" id="{82DF6041-5E6B-43EF-BCCF-7624D8D8C9E3}"/>
                </a:ext>
              </a:extLst>
            </p:cNvPr>
            <p:cNvSpPr/>
            <p:nvPr/>
          </p:nvSpPr>
          <p:spPr>
            <a:xfrm>
              <a:off x="11185207" y="7305574"/>
              <a:ext cx="2242755" cy="254429"/>
            </a:xfrm>
            <a:custGeom>
              <a:avLst/>
              <a:gdLst/>
              <a:ahLst/>
              <a:cxnLst/>
              <a:rect l="l" t="t" r="r" b="b"/>
              <a:pathLst>
                <a:path w="2242755" h="359994">
                  <a:moveTo>
                    <a:pt x="0" y="359994"/>
                  </a:moveTo>
                  <a:lnTo>
                    <a:pt x="2242755" y="359994"/>
                  </a:lnTo>
                  <a:lnTo>
                    <a:pt x="2242794" y="0"/>
                  </a:lnTo>
                  <a:lnTo>
                    <a:pt x="0" y="0"/>
                  </a:lnTo>
                  <a:lnTo>
                    <a:pt x="0" y="359994"/>
                  </a:lnTo>
                </a:path>
              </a:pathLst>
            </a:custGeom>
            <a:solidFill>
              <a:srgbClr val="2889CA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</p:grpSp>
      <p:sp>
        <p:nvSpPr>
          <p:cNvPr id="99" name="pole tekstowe 98">
            <a:extLst>
              <a:ext uri="{FF2B5EF4-FFF2-40B4-BE49-F238E27FC236}">
                <a16:creationId xmlns:a16="http://schemas.microsoft.com/office/drawing/2014/main" id="{25FFAE87-193C-4962-A708-5B1B5D696253}"/>
              </a:ext>
            </a:extLst>
          </p:cNvPr>
          <p:cNvSpPr txBox="1"/>
          <p:nvPr/>
        </p:nvSpPr>
        <p:spPr>
          <a:xfrm>
            <a:off x="609600" y="427615"/>
            <a:ext cx="6078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200" b="1" dirty="0">
                <a:solidFill>
                  <a:srgbClr val="011750"/>
                </a:solidFill>
                <a:latin typeface="Rajdhani" panose="02000000000000000000" pitchFamily="2" charset="-18"/>
                <a:cs typeface="Rajdhani" panose="02000000000000000000" pitchFamily="2" charset="-18"/>
              </a:rPr>
              <a:t>JOLANTA URAN-GĘDŁEK</a:t>
            </a:r>
          </a:p>
        </p:txBody>
      </p:sp>
      <p:cxnSp>
        <p:nvCxnSpPr>
          <p:cNvPr id="100" name="Łącznik prosty 99">
            <a:extLst>
              <a:ext uri="{FF2B5EF4-FFF2-40B4-BE49-F238E27FC236}">
                <a16:creationId xmlns:a16="http://schemas.microsoft.com/office/drawing/2014/main" id="{B119661E-0A65-434C-A695-AD46DEAED6D5}"/>
              </a:ext>
            </a:extLst>
          </p:cNvPr>
          <p:cNvCxnSpPr/>
          <p:nvPr/>
        </p:nvCxnSpPr>
        <p:spPr>
          <a:xfrm>
            <a:off x="1521021" y="950835"/>
            <a:ext cx="41726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Prostokąt 100">
            <a:extLst>
              <a:ext uri="{FF2B5EF4-FFF2-40B4-BE49-F238E27FC236}">
                <a16:creationId xmlns:a16="http://schemas.microsoft.com/office/drawing/2014/main" id="{E4BCB6E7-097B-4670-A335-4E7EFE5EED27}"/>
              </a:ext>
            </a:extLst>
          </p:cNvPr>
          <p:cNvSpPr/>
          <p:nvPr/>
        </p:nvSpPr>
        <p:spPr>
          <a:xfrm>
            <a:off x="931735" y="1713772"/>
            <a:ext cx="2343936" cy="251625"/>
          </a:xfrm>
          <a:prstGeom prst="rect">
            <a:avLst/>
          </a:prstGeom>
          <a:solidFill>
            <a:srgbClr val="6316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i Jamjuree" panose="00000500000000000000" pitchFamily="2" charset="-34"/>
                <a:cs typeface="Bai Jamjuree" panose="00000500000000000000" pitchFamily="2" charset="-34"/>
              </a:rPr>
              <a:t>WYKSZTAŁCENIE I CERTYFIKATY</a:t>
            </a:r>
          </a:p>
        </p:txBody>
      </p:sp>
      <p:sp>
        <p:nvSpPr>
          <p:cNvPr id="102" name="Prostokąt 101">
            <a:extLst>
              <a:ext uri="{FF2B5EF4-FFF2-40B4-BE49-F238E27FC236}">
                <a16:creationId xmlns:a16="http://schemas.microsoft.com/office/drawing/2014/main" id="{9AEB24E9-2AD5-441F-9F43-6B8B3A1696A8}"/>
              </a:ext>
            </a:extLst>
          </p:cNvPr>
          <p:cNvSpPr/>
          <p:nvPr/>
        </p:nvSpPr>
        <p:spPr>
          <a:xfrm>
            <a:off x="8380950" y="732907"/>
            <a:ext cx="1392653" cy="251625"/>
          </a:xfrm>
          <a:prstGeom prst="rect">
            <a:avLst/>
          </a:prstGeom>
          <a:solidFill>
            <a:srgbClr val="6316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i Jamjuree" panose="00000500000000000000" pitchFamily="2" charset="-34"/>
                <a:cs typeface="Bai Jamjuree" panose="00000500000000000000" pitchFamily="2" charset="-34"/>
              </a:rPr>
              <a:t>SPECJALIZACJA</a:t>
            </a:r>
          </a:p>
        </p:txBody>
      </p:sp>
      <p:sp>
        <p:nvSpPr>
          <p:cNvPr id="103" name="Prostokąt 102">
            <a:extLst>
              <a:ext uri="{FF2B5EF4-FFF2-40B4-BE49-F238E27FC236}">
                <a16:creationId xmlns:a16="http://schemas.microsoft.com/office/drawing/2014/main" id="{CE82D23A-3F9D-4420-8673-6AC58FBE5F6F}"/>
              </a:ext>
            </a:extLst>
          </p:cNvPr>
          <p:cNvSpPr/>
          <p:nvPr/>
        </p:nvSpPr>
        <p:spPr>
          <a:xfrm>
            <a:off x="8326464" y="3812318"/>
            <a:ext cx="1392653" cy="251625"/>
          </a:xfrm>
          <a:prstGeom prst="rect">
            <a:avLst/>
          </a:prstGeom>
          <a:solidFill>
            <a:srgbClr val="6316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i Jamjuree" panose="00000500000000000000" pitchFamily="2" charset="-34"/>
                <a:cs typeface="Bai Jamjuree" panose="00000500000000000000" pitchFamily="2" charset="-34"/>
              </a:rPr>
              <a:t>GŁÓWNI</a:t>
            </a:r>
            <a:r>
              <a:rPr kumimoji="0" lang="pl-PL" sz="10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i Jamjuree" panose="00000500000000000000" pitchFamily="2" charset="-34"/>
                <a:cs typeface="Bai Jamjuree" panose="00000500000000000000" pitchFamily="2" charset="-34"/>
              </a:rPr>
              <a:t> </a:t>
            </a:r>
            <a:r>
              <a:rPr kumimoji="0" lang="pl-PL" sz="9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i Jamjuree" panose="00000500000000000000" pitchFamily="2" charset="-34"/>
                <a:cs typeface="Bai Jamjuree" panose="00000500000000000000" pitchFamily="2" charset="-34"/>
              </a:rPr>
              <a:t>KLIENCI</a:t>
            </a:r>
            <a:endParaRPr kumimoji="0" lang="pl-PL" sz="1000" b="1" i="0" u="none" strike="noStrike" kern="1200" cap="none" spc="8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i Jamjuree" panose="00000500000000000000" pitchFamily="2" charset="-34"/>
              <a:cs typeface="Bai Jamjuree" panose="00000500000000000000" pitchFamily="2" charset="-34"/>
            </a:endParaRPr>
          </a:p>
        </p:txBody>
      </p:sp>
      <p:sp>
        <p:nvSpPr>
          <p:cNvPr id="104" name="Prostokąt 103">
            <a:extLst>
              <a:ext uri="{FF2B5EF4-FFF2-40B4-BE49-F238E27FC236}">
                <a16:creationId xmlns:a16="http://schemas.microsoft.com/office/drawing/2014/main" id="{B1AE6C52-EDFF-4856-B83D-5572B2CD00D8}"/>
              </a:ext>
            </a:extLst>
          </p:cNvPr>
          <p:cNvSpPr/>
          <p:nvPr/>
        </p:nvSpPr>
        <p:spPr>
          <a:xfrm>
            <a:off x="1991716" y="3591232"/>
            <a:ext cx="1288111" cy="251625"/>
          </a:xfrm>
          <a:prstGeom prst="rect">
            <a:avLst/>
          </a:prstGeom>
          <a:solidFill>
            <a:srgbClr val="6316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i Jamjuree" panose="00000500000000000000" pitchFamily="2" charset="-34"/>
                <a:cs typeface="Bai Jamjuree" panose="00000500000000000000" pitchFamily="2" charset="-34"/>
              </a:rPr>
              <a:t>DOŚWIADCZENIE</a:t>
            </a:r>
          </a:p>
        </p:txBody>
      </p: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8935E751-060E-4606-9D8A-AA6608ACAAE2}"/>
              </a:ext>
            </a:extLst>
          </p:cNvPr>
          <p:cNvSpPr txBox="1"/>
          <p:nvPr/>
        </p:nvSpPr>
        <p:spPr>
          <a:xfrm>
            <a:off x="660344" y="2022547"/>
            <a:ext cx="314013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pl-PL" sz="800" b="1" dirty="0">
                <a:solidFill>
                  <a:srgbClr val="01175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MAGISTER PSYCHOLOGII 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–</a:t>
            </a:r>
            <a:r>
              <a:rPr lang="pl-PL" sz="800" b="1" dirty="0">
                <a:solidFill>
                  <a:srgbClr val="01175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Specjalność: Psychologia Kliniczna – Szkoła Wyższa Psychologii Społecznej, Warszawa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pl-PL" sz="800" b="1" dirty="0">
                <a:solidFill>
                  <a:srgbClr val="01175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Menedżer jako trener i </a:t>
            </a:r>
            <a:r>
              <a:rPr lang="pl-PL" sz="800" b="1" dirty="0" err="1">
                <a:solidFill>
                  <a:srgbClr val="01175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coach</a:t>
            </a:r>
            <a:r>
              <a:rPr lang="pl-PL" sz="800" b="1" dirty="0">
                <a:solidFill>
                  <a:srgbClr val="01175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– Polsko-Czeska Wyższa Szkoła Biznesu i Sportu „Collegium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Glacense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„ – studia podyplomowe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pl-PL" sz="800" b="1" dirty="0">
                <a:solidFill>
                  <a:srgbClr val="01175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MAGISTER ZARZĄDANIA 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–</a:t>
            </a:r>
            <a:r>
              <a:rPr lang="pl-PL" sz="800" b="1" dirty="0">
                <a:solidFill>
                  <a:srgbClr val="01175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Specjalność: Zarządzanie przedsiębiorstwem na rynku europejskim – Górnośląska Wyższa Szkoła Handlowa</a:t>
            </a:r>
          </a:p>
          <a:p>
            <a:pPr marL="171450" lvl="0" indent="-171450">
              <a:buFont typeface="Wingdings" panose="05000000000000000000" pitchFamily="2" charset="2"/>
              <a:buChar char="§"/>
              <a:defRPr/>
            </a:pP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Certyfikowany trener i wykładowca AMERICAN CERTIFICATION INSTITUTE w obszarze HR Management</a:t>
            </a:r>
          </a:p>
          <a:p>
            <a:pPr marL="171450" indent="-171450">
              <a:buFont typeface="Wingdings" panose="05000000000000000000" pitchFamily="2" charset="2"/>
              <a:buChar char="§"/>
              <a:defRPr/>
            </a:pP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Certyfikat Trenera - Rekomendacja Polskiego Towarzystwa Psychologicznego</a:t>
            </a:r>
          </a:p>
        </p:txBody>
      </p:sp>
      <p:sp>
        <p:nvSpPr>
          <p:cNvPr id="108" name="pole tekstowe 107">
            <a:extLst>
              <a:ext uri="{FF2B5EF4-FFF2-40B4-BE49-F238E27FC236}">
                <a16:creationId xmlns:a16="http://schemas.microsoft.com/office/drawing/2014/main" id="{CBE9D2A6-8FFB-4501-8D98-908CDD53BC89}"/>
              </a:ext>
            </a:extLst>
          </p:cNvPr>
          <p:cNvSpPr txBox="1"/>
          <p:nvPr/>
        </p:nvSpPr>
        <p:spPr>
          <a:xfrm>
            <a:off x="692847" y="3836214"/>
            <a:ext cx="4058223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Doświadczenie w realizacji usług szkoleniowych, doradczych i konsultingowych od 1997 r.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7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Brainstorm - Trener, Konsultant, Coach</a:t>
            </a:r>
            <a:endParaRPr lang="pl-PL" sz="700" dirty="0">
              <a:solidFill>
                <a:srgbClr val="4C4C4C"/>
              </a:solidFill>
              <a:latin typeface="Bai Jamjuree" panose="00000500000000000000" pitchFamily="2" charset="-34"/>
              <a:cs typeface="Bai Jamjuree" panose="00000500000000000000" pitchFamily="2" charset="-34"/>
            </a:endParaRP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7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Akademia Górniczo- Hutnicza w Krakowie – wykładowca na studiach podyplomowych HR Business Partner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7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JUG Training - Właściciel, Trener, </a:t>
            </a:r>
            <a:r>
              <a:rPr lang="pl-PL" sz="7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Coach</a:t>
            </a:r>
            <a:r>
              <a:rPr lang="pl-PL" sz="7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, Konsultant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7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Europejski Instytut Edukacji w Krakowie - Trener i wykładowca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7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AMERICAN CERTIFICATION INSTITUTE HR Management - Trener i wykładowca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7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Grupa Managerska - </a:t>
            </a:r>
            <a:r>
              <a:rPr lang="sv-SE" sz="7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Trener, Konsultant, Coach</a:t>
            </a:r>
            <a:endParaRPr lang="pl-PL" sz="700" dirty="0">
              <a:solidFill>
                <a:srgbClr val="4C4C4C"/>
              </a:solidFill>
              <a:latin typeface="Bai Jamjuree" panose="00000500000000000000" pitchFamily="2" charset="-34"/>
              <a:cs typeface="Bai Jamjuree" panose="00000500000000000000" pitchFamily="2" charset="-34"/>
            </a:endParaRP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7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Training </a:t>
            </a:r>
            <a:r>
              <a:rPr lang="pl-PL" sz="7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Projects</a:t>
            </a:r>
            <a:r>
              <a:rPr lang="pl-PL" sz="7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- </a:t>
            </a:r>
            <a:r>
              <a:rPr lang="sv-SE" sz="7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Trener, Konsultant, Coach</a:t>
            </a:r>
            <a:endParaRPr lang="pl-PL" sz="700" dirty="0">
              <a:solidFill>
                <a:srgbClr val="4C4C4C"/>
              </a:solidFill>
              <a:latin typeface="Bai Jamjuree" panose="00000500000000000000" pitchFamily="2" charset="-34"/>
              <a:cs typeface="Bai Jamjuree" panose="00000500000000000000" pitchFamily="2" charset="-34"/>
            </a:endParaRP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7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PM Doradztwo Gospodarcze - Dyrektor ds. realizacji projektów szkoleniowych </a:t>
            </a:r>
          </a:p>
          <a:p>
            <a:pPr marL="628650" lvl="1" indent="-171450">
              <a:lnSpc>
                <a:spcPct val="150000"/>
              </a:lnSpc>
            </a:pPr>
            <a:r>
              <a:rPr lang="pl-PL" sz="7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	i doradczych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7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Training</a:t>
            </a:r>
            <a:r>
              <a:rPr lang="pl-PL" sz="7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Partners – dyrektor ds. realizacji projektów 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2E47A96B-4531-47E8-B64B-41A070D86DD6}"/>
              </a:ext>
            </a:extLst>
          </p:cNvPr>
          <p:cNvSpPr/>
          <p:nvPr/>
        </p:nvSpPr>
        <p:spPr>
          <a:xfrm>
            <a:off x="1224919" y="950835"/>
            <a:ext cx="47648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8446">
              <a:defRPr/>
            </a:pPr>
            <a:r>
              <a:rPr lang="pl-PL" sz="1000" b="1" spc="46" dirty="0">
                <a:solidFill>
                  <a:prstClr val="black">
                    <a:lumMod val="50000"/>
                    <a:lumOff val="50000"/>
                  </a:prstClr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TRENER, KONSULTANT, COACH</a:t>
            </a:r>
          </a:p>
          <a:p>
            <a:pPr algn="ctr" defTabSz="828446">
              <a:defRPr/>
            </a:pPr>
            <a:r>
              <a:rPr lang="pl-PL" sz="1000" b="1" spc="46" dirty="0">
                <a:solidFill>
                  <a:prstClr val="black">
                    <a:lumMod val="50000"/>
                    <a:lumOff val="50000"/>
                  </a:prstClr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BRAINSTORM GROUP 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0E8C278E-4385-4932-AE69-1AAF7EC60B5C}"/>
              </a:ext>
            </a:extLst>
          </p:cNvPr>
          <p:cNvSpPr txBox="1"/>
          <p:nvPr/>
        </p:nvSpPr>
        <p:spPr>
          <a:xfrm>
            <a:off x="8142825" y="965482"/>
            <a:ext cx="35022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75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Zarzadzanie zespołem, budowanie zespołu i współpraca w zespole, rozwój kompetencji menedżerskich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75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Komunikacja w organizacji i w zespole. Komunikacja w organizacji                        i kanały komunikacyjne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75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Rozwiązywanie konfliktów,  radzenie sobie ze stresem, Profilaktyka wypalenie zawodowego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75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Motywowanie pracowników,  Automotywacja managerów , systemy motywacyjne i rozwojowe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75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Zarządzanie zmianą i komunikacja w zmianie,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75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Ocena pracowników, budowanie profili kompetencyjnych i zarządzanie kompetencjami w zespole i organizacji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75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Mobbing i molestowanie w pracy,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75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Mistrzowski feedback – od zadawania pytań poprzez ocenę i  ewaluację – systemy ocen pracowniczych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75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Wzrost efektywności, asertywność osobista. Live </a:t>
            </a:r>
            <a:r>
              <a:rPr lang="pl-PL" sz="75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work</a:t>
            </a:r>
            <a:r>
              <a:rPr lang="pl-PL" sz="75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</a:t>
            </a:r>
            <a:r>
              <a:rPr lang="pl-PL" sz="75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balance</a:t>
            </a:r>
            <a:r>
              <a:rPr lang="pl-PL" sz="75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, </a:t>
            </a:r>
            <a:r>
              <a:rPr lang="pl-PL" sz="75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executive</a:t>
            </a:r>
            <a:r>
              <a:rPr lang="pl-PL" sz="75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</a:t>
            </a:r>
            <a:r>
              <a:rPr lang="pl-PL" sz="75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coaching</a:t>
            </a:r>
            <a:r>
              <a:rPr lang="pl-PL" sz="75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,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083488B5-4145-44F2-ACBB-2A5EC5F9245C}"/>
              </a:ext>
            </a:extLst>
          </p:cNvPr>
          <p:cNvSpPr txBox="1"/>
          <p:nvPr/>
        </p:nvSpPr>
        <p:spPr>
          <a:xfrm>
            <a:off x="8238075" y="4073468"/>
            <a:ext cx="3502295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CAT –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Bergerat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Monnoyeur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, FIRE STOP Holland, ZUS Płock,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Vibracoustic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, Kontakt-Simon S.A.,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Arcellor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Mittal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Poland, Urząd Statystyczny Lublin, Viessmann, Tauron, Urząd Miasta Kraków – wydział Kultury, Urząd Miasta Stołecznego Warszawy,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DreamCommerce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S.A., Centrum Technologii Audiowizualnych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CeTA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Wrocław, AK Poznań, ZAT Tarnów,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Savills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W-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wa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,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Panep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Bielsko-B,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Ewe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S.A., Urząd Miasta Stołecznego W-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wa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,  </a:t>
            </a:r>
          </a:p>
          <a:p>
            <a:pPr algn="just">
              <a:lnSpc>
                <a:spcPct val="150000"/>
              </a:lnSpc>
            </a:pP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Tauron ,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Enion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, Lotos,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North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Food,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North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Fish, John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Burg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, Główny Urząd Miar W-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wa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, Ministerstwo Finansów W-w, Ministerstwo Edukacji, Ministerstwo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Infastruktury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W-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wa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, Blue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Sky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Szczecin i wiele </a:t>
            </a:r>
            <a:r>
              <a:rPr lang="pl-PL" sz="800" dirty="0" err="1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inn</a:t>
            </a:r>
            <a:r>
              <a:rPr lang="pl-PL" sz="800" dirty="0">
                <a:solidFill>
                  <a:srgbClr val="4C4C4C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.   </a:t>
            </a:r>
          </a:p>
        </p:txBody>
      </p:sp>
      <p:pic>
        <p:nvPicPr>
          <p:cNvPr id="29" name="Obraz 28">
            <a:hlinkClick r:id="rId2"/>
            <a:extLst>
              <a:ext uri="{FF2B5EF4-FFF2-40B4-BE49-F238E27FC236}">
                <a16:creationId xmlns:a16="http://schemas.microsoft.com/office/drawing/2014/main" id="{BD61E3DD-0FD6-4CDF-A9F1-983EB61D5A1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0825" y="146547"/>
            <a:ext cx="670385" cy="736560"/>
          </a:xfrm>
          <a:prstGeom prst="rect">
            <a:avLst/>
          </a:prstGeom>
        </p:spPr>
      </p:pic>
      <p:sp>
        <p:nvSpPr>
          <p:cNvPr id="31" name="pole tekstowe 30">
            <a:hlinkClick r:id="rId4"/>
            <a:extLst>
              <a:ext uri="{FF2B5EF4-FFF2-40B4-BE49-F238E27FC236}">
                <a16:creationId xmlns:a16="http://schemas.microsoft.com/office/drawing/2014/main" id="{2D90A762-C778-415B-BE7B-3CE6FE81D987}"/>
              </a:ext>
            </a:extLst>
          </p:cNvPr>
          <p:cNvSpPr txBox="1"/>
          <p:nvPr/>
        </p:nvSpPr>
        <p:spPr>
          <a:xfrm>
            <a:off x="9118121" y="376328"/>
            <a:ext cx="2284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63160E"/>
                </a:solidFill>
                <a:effectLst/>
                <a:uLnTx/>
                <a:uFillTx/>
                <a:ea typeface="+mn-ea"/>
                <a:cs typeface="+mn-cs"/>
              </a:rPr>
              <a:t>ZOBACZ WIZYTÓWKĘ VIDEO</a:t>
            </a:r>
          </a:p>
        </p:txBody>
      </p:sp>
      <p:pic>
        <p:nvPicPr>
          <p:cNvPr id="33" name="Obraz 32">
            <a:extLst>
              <a:ext uri="{FF2B5EF4-FFF2-40B4-BE49-F238E27FC236}">
                <a16:creationId xmlns:a16="http://schemas.microsoft.com/office/drawing/2014/main" id="{9201AEF3-90C2-4CA7-BA3E-ED2681335F2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39631" y="863506"/>
            <a:ext cx="6262626" cy="45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86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5">
      <a:majorFont>
        <a:latin typeface="Rajdhani"/>
        <a:ea typeface=""/>
        <a:cs typeface=""/>
      </a:majorFont>
      <a:minorFont>
        <a:latin typeface="Bai Jamjuree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7153</TotalTime>
  <Words>574</Words>
  <Application>Microsoft Office PowerPoint</Application>
  <PresentationFormat>Panoramiczny</PresentationFormat>
  <Paragraphs>60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7" baseType="lpstr">
      <vt:lpstr>Arial</vt:lpstr>
      <vt:lpstr>Bai Jamjuree</vt:lpstr>
      <vt:lpstr>Rajdhani</vt:lpstr>
      <vt:lpstr>Wingdings</vt:lpstr>
      <vt:lpstr>Motyw pakietu Office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Brainstorm Group</dc:title>
  <dc:creator>MM</dc:creator>
  <cp:lastModifiedBy>Niczewska Agnieszka</cp:lastModifiedBy>
  <cp:revision>377</cp:revision>
  <cp:lastPrinted>2019-11-13T10:18:04Z</cp:lastPrinted>
  <dcterms:created xsi:type="dcterms:W3CDTF">2018-11-22T09:59:02Z</dcterms:created>
  <dcterms:modified xsi:type="dcterms:W3CDTF">2023-08-03T10:47:50Z</dcterms:modified>
</cp:coreProperties>
</file>